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7" r:id="rId2"/>
    <p:sldId id="433" r:id="rId3"/>
    <p:sldId id="436" r:id="rId4"/>
    <p:sldId id="424" r:id="rId5"/>
    <p:sldId id="437" r:id="rId6"/>
    <p:sldId id="441" r:id="rId7"/>
    <p:sldId id="445" r:id="rId8"/>
    <p:sldId id="412" r:id="rId9"/>
    <p:sldId id="426" r:id="rId10"/>
    <p:sldId id="432" r:id="rId11"/>
    <p:sldId id="410" r:id="rId12"/>
    <p:sldId id="428" r:id="rId13"/>
    <p:sldId id="429" r:id="rId14"/>
    <p:sldId id="430" r:id="rId15"/>
    <p:sldId id="431" r:id="rId16"/>
    <p:sldId id="411" r:id="rId17"/>
    <p:sldId id="414" r:id="rId18"/>
    <p:sldId id="415" r:id="rId19"/>
    <p:sldId id="416" r:id="rId20"/>
    <p:sldId id="417" r:id="rId21"/>
    <p:sldId id="418" r:id="rId22"/>
    <p:sldId id="409" r:id="rId23"/>
    <p:sldId id="447" r:id="rId24"/>
    <p:sldId id="443" r:id="rId25"/>
    <p:sldId id="444" r:id="rId26"/>
    <p:sldId id="398" r:id="rId27"/>
    <p:sldId id="438" r:id="rId28"/>
    <p:sldId id="446" r:id="rId29"/>
    <p:sldId id="439" r:id="rId30"/>
    <p:sldId id="440" r:id="rId3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5607" autoAdjust="0"/>
  </p:normalViewPr>
  <p:slideViewPr>
    <p:cSldViewPr>
      <p:cViewPr varScale="1">
        <p:scale>
          <a:sx n="84" d="100"/>
          <a:sy n="84" d="100"/>
        </p:scale>
        <p:origin x="294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9CA2C0-61B3-46A9-AB1A-EDFB89E0AD4B}" type="datetimeFigureOut">
              <a:rPr lang="en-US" smtClean="0"/>
              <a:t>4/15/2015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D007AE-B5C9-4586-8A49-0CA583D7DF0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124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007AE-B5C9-4586-8A49-0CA583D7DF0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2633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007AE-B5C9-4586-8A49-0CA583D7DF0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4006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the most important thing is the implicit design: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KDEEB can bundle, at a step, any graph (set of curves, actually) you plug into the method!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don't need edge-correspondences (for KDEEB, that is, to work), or some preprocessing of the full sequence in advance, or clustering, or whatever: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 just bundle a set of curves.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the key idea for bundling streaming graphs will be to LET THE BUNDLING-TIME (ITERATION) AND THE PHYSICAL TIME BE THE SAME.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 other bundling methods cannot do this.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Then, after you explain this, you can pass to slide 11, where you say something like "OK, so we have this observation that KDEEB seems ideally suited to bundle dynamic graphs; before we show how we do this, let's examine what kinds of dynamic graphs are out there; we identify two types of graphs...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007AE-B5C9-4586-8A49-0CA583D7DF0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4567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 err="1" smtClean="0"/>
              <a:t>Three</a:t>
            </a:r>
            <a:r>
              <a:rPr lang="fr-FR" baseline="0" dirty="0" smtClean="0"/>
              <a:t> main </a:t>
            </a:r>
            <a:r>
              <a:rPr lang="fr-FR" baseline="0" dirty="0" err="1" smtClean="0"/>
              <a:t>steps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007AE-B5C9-4586-8A49-0CA583D7DF0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012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  <a:defRPr sz="1800"/>
            </a:pPr>
            <a:r>
              <a:rPr lang="fr-FR" sz="1200" dirty="0" err="1" smtClean="0"/>
              <a:t>Classic</a:t>
            </a:r>
            <a:r>
              <a:rPr lang="fr-FR" sz="1200" dirty="0" smtClean="0"/>
              <a:t> </a:t>
            </a:r>
            <a:r>
              <a:rPr lang="fr-FR" sz="1200" dirty="0" err="1" smtClean="0"/>
              <a:t>bundling</a:t>
            </a:r>
            <a:endParaRPr lang="fr-FR" sz="1200" dirty="0" smtClean="0"/>
          </a:p>
          <a:p>
            <a:pPr marL="0" lvl="0" indent="0">
              <a:buNone/>
              <a:defRPr sz="1800"/>
            </a:pPr>
            <a:endParaRPr lang="fr-FR" sz="1200" dirty="0" smtClean="0"/>
          </a:p>
          <a:p>
            <a:pPr marL="0" lvl="0" indent="0">
              <a:buNone/>
              <a:defRPr sz="1800"/>
            </a:pPr>
            <a:endParaRPr lang="en-US" sz="1200" dirty="0" smtClean="0"/>
          </a:p>
          <a:p>
            <a:pPr marL="0" lvl="0" indent="0">
              <a:buNone/>
              <a:defRPr sz="1800"/>
            </a:pPr>
            <a:r>
              <a:rPr lang="en-US" sz="1200" dirty="0" smtClean="0"/>
              <a:t>Grouping edges according their spatial position</a:t>
            </a:r>
          </a:p>
          <a:p>
            <a:pPr marL="0" lvl="0" indent="0">
              <a:buNone/>
              <a:defRPr sz="1800"/>
            </a:pPr>
            <a:r>
              <a:rPr lang="en-US" sz="1200" dirty="0" smtClean="0"/>
              <a:t>Heterogeneous values of attributes (direction, timestamp, weight etc.) are bundled together</a:t>
            </a:r>
          </a:p>
          <a:p>
            <a:pPr marL="0" lvl="0" indent="0">
              <a:buNone/>
              <a:defRPr sz="1800"/>
            </a:pPr>
            <a:r>
              <a:rPr lang="en-US" sz="1200" dirty="0" smtClean="0"/>
              <a:t>But! Reasoning about such attributes is essential,</a:t>
            </a:r>
            <a:br>
              <a:rPr lang="en-US" sz="1200" dirty="0" smtClean="0"/>
            </a:br>
            <a:r>
              <a:rPr lang="en-US" sz="1200" dirty="0" smtClean="0"/>
              <a:t>especially in trail analyses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007AE-B5C9-4586-8A49-0CA583D7DF0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795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For the one of </a:t>
            </a:r>
            <a:r>
              <a:rPr lang="fr-FR" dirty="0" err="1" smtClean="0"/>
              <a:t>you</a:t>
            </a:r>
            <a:r>
              <a:rPr lang="fr-FR" dirty="0" smtClean="0"/>
              <a:t> </a:t>
            </a:r>
            <a:r>
              <a:rPr lang="fr-FR" dirty="0" err="1" smtClean="0"/>
              <a:t>that</a:t>
            </a:r>
            <a:r>
              <a:rPr lang="fr-FR" dirty="0" smtClean="0"/>
              <a:t> know image </a:t>
            </a:r>
            <a:r>
              <a:rPr lang="fr-FR" dirty="0" err="1" smtClean="0"/>
              <a:t>processing</a:t>
            </a:r>
            <a:r>
              <a:rPr lang="fr-FR" dirty="0" smtClean="0"/>
              <a:t>,</a:t>
            </a:r>
            <a:r>
              <a:rPr lang="fr-FR" baseline="0" dirty="0" smtClean="0"/>
              <a:t> note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are </a:t>
            </a:r>
            <a:r>
              <a:rPr lang="fr-FR" baseline="0" dirty="0" err="1" smtClean="0"/>
              <a:t>doing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nothing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else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than</a:t>
            </a:r>
            <a:r>
              <a:rPr lang="fr-FR" baseline="0" dirty="0" smtClean="0"/>
              <a:t> men shift segmentation technique but on pixel </a:t>
            </a:r>
            <a:r>
              <a:rPr lang="fr-FR" baseline="0" dirty="0" err="1" smtClean="0"/>
              <a:t>color</a:t>
            </a:r>
            <a:r>
              <a:rPr lang="fr-FR" baseline="0" dirty="0" smtClean="0"/>
              <a:t>, but on </a:t>
            </a:r>
            <a:r>
              <a:rPr lang="fr-FR" baseline="0" dirty="0" err="1" smtClean="0"/>
              <a:t>edges</a:t>
            </a:r>
            <a:endParaRPr lang="fr-FR" baseline="0" dirty="0" smtClean="0"/>
          </a:p>
          <a:p>
            <a:endParaRPr lang="fr-FR" dirty="0" smtClean="0"/>
          </a:p>
          <a:p>
            <a:r>
              <a:rPr lang="fr-FR" dirty="0" err="1" smtClean="0"/>
              <a:t>Bundling</a:t>
            </a:r>
            <a:r>
              <a:rPr lang="fr-FR" dirty="0" smtClean="0"/>
              <a:t> </a:t>
            </a:r>
          </a:p>
          <a:p>
            <a:r>
              <a:rPr lang="fr-FR" dirty="0" err="1" smtClean="0"/>
              <a:t>Mean</a:t>
            </a:r>
            <a:r>
              <a:rPr lang="fr-FR" dirty="0" smtClean="0"/>
              <a:t> shift :   </a:t>
            </a:r>
            <a:r>
              <a:rPr lang="fr-FR" dirty="0" err="1" smtClean="0"/>
              <a:t>Dorin</a:t>
            </a:r>
            <a:r>
              <a:rPr lang="fr-FR" dirty="0" smtClean="0"/>
              <a:t> </a:t>
            </a:r>
            <a:r>
              <a:rPr lang="fr-FR" dirty="0" err="1" smtClean="0"/>
              <a:t>Comaniciu</a:t>
            </a:r>
            <a:r>
              <a:rPr lang="fr-FR" dirty="0" smtClean="0"/>
              <a:t>, </a:t>
            </a:r>
            <a:r>
              <a:rPr lang="fr-FR" dirty="0" err="1" smtClean="0"/>
              <a:t>peter</a:t>
            </a:r>
            <a:r>
              <a:rPr lang="fr-FR" dirty="0" smtClean="0"/>
              <a:t> </a:t>
            </a:r>
            <a:r>
              <a:rPr lang="fr-FR" dirty="0" err="1" smtClean="0"/>
              <a:t>Meer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007AE-B5C9-4586-8A49-0CA583D7DF0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9642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Kernel</a:t>
            </a:r>
            <a:r>
              <a:rPr lang="fr-FR" baseline="0" dirty="0" smtClean="0"/>
              <a:t> K (</a:t>
            </a:r>
            <a:r>
              <a:rPr lang="fr-FR" baseline="0" dirty="0" err="1" smtClean="0"/>
              <a:t>parabolic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function</a:t>
            </a:r>
            <a:r>
              <a:rPr lang="fr-FR" baseline="0" dirty="0" smtClean="0"/>
              <a:t>)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bandwith</a:t>
            </a:r>
            <a:r>
              <a:rPr lang="fr-FR" baseline="0" dirty="0" smtClean="0"/>
              <a:t> H</a:t>
            </a:r>
          </a:p>
          <a:p>
            <a:r>
              <a:rPr lang="fr-FR" baseline="0" dirty="0" err="1" smtClean="0"/>
              <a:t>Mathemitacal</a:t>
            </a:r>
            <a:r>
              <a:rPr lang="fr-FR" baseline="0" dirty="0" smtClean="0"/>
              <a:t> formulation of the </a:t>
            </a:r>
            <a:r>
              <a:rPr lang="fr-FR" baseline="0" dirty="0" err="1" smtClean="0"/>
              <a:t>kenerl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desity</a:t>
            </a:r>
            <a:r>
              <a:rPr lang="fr-FR" baseline="0" dirty="0" smtClean="0"/>
              <a:t> estimation</a:t>
            </a:r>
          </a:p>
          <a:p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Delta </a:t>
            </a:r>
            <a:r>
              <a:rPr lang="fr-FR" dirty="0" err="1" smtClean="0"/>
              <a:t>is</a:t>
            </a:r>
            <a:r>
              <a:rPr lang="fr-FR" dirty="0" smtClean="0"/>
              <a:t> the gradient</a:t>
            </a:r>
          </a:p>
          <a:p>
            <a:r>
              <a:rPr lang="fr-FR" dirty="0" smtClean="0"/>
              <a:t>H(t) </a:t>
            </a:r>
            <a:r>
              <a:rPr lang="fr-FR" dirty="0" err="1" smtClean="0"/>
              <a:t>is</a:t>
            </a:r>
            <a:r>
              <a:rPr lang="fr-FR" dirty="0" smtClean="0"/>
              <a:t> a factor </a:t>
            </a:r>
            <a:r>
              <a:rPr lang="fr-FR" dirty="0" err="1" smtClean="0"/>
              <a:t>that</a:t>
            </a:r>
            <a:r>
              <a:rPr lang="fr-FR" dirty="0" smtClean="0"/>
              <a:t> </a:t>
            </a:r>
            <a:r>
              <a:rPr lang="fr-FR" dirty="0" err="1" smtClean="0"/>
              <a:t>descreseas</a:t>
            </a:r>
            <a:r>
              <a:rPr lang="fr-FR" dirty="0" smtClean="0"/>
              <a:t> over time (</a:t>
            </a:r>
            <a:r>
              <a:rPr lang="fr-FR" dirty="0" err="1" smtClean="0"/>
              <a:t>less</a:t>
            </a:r>
            <a:r>
              <a:rPr lang="fr-FR" dirty="0" smtClean="0"/>
              <a:t> </a:t>
            </a:r>
            <a:r>
              <a:rPr lang="fr-FR" dirty="0" err="1" smtClean="0"/>
              <a:t>movements</a:t>
            </a:r>
            <a:r>
              <a:rPr lang="fr-FR" dirty="0" smtClean="0"/>
              <a:t>)</a:t>
            </a:r>
            <a:endParaRPr lang="en-US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007AE-B5C9-4586-8A49-0CA583D7DF0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32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Now we can easily </a:t>
            </a:r>
            <a:r>
              <a:rPr lang="en-US" sz="1200" b="1" dirty="0" smtClean="0"/>
              <a:t>use other edge attributes</a:t>
            </a:r>
            <a:r>
              <a:rPr lang="en-US" sz="1200" dirty="0" smtClean="0"/>
              <a:t>:</a:t>
            </a:r>
            <a:br>
              <a:rPr lang="en-US" sz="1200" dirty="0" smtClean="0"/>
            </a:br>
            <a:r>
              <a:rPr lang="en-US" sz="1200" dirty="0" smtClean="0"/>
              <a:t>a simple transformation of a number into a vector using polar coordinates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007AE-B5C9-4586-8A49-0CA583D7DF0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83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007AE-B5C9-4586-8A49-0CA583D7DF0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3571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007AE-B5C9-4586-8A49-0CA583D7DF0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6310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the conclusion that the method is highly SCALABLE as compared to other methods on the market! This is an important point, which we should emphasize!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007AE-B5C9-4586-8A49-0CA583D7DF0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5666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 smtClean="0"/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007AE-B5C9-4586-8A49-0CA583D7DF0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968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15/04/2015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15/04/2015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15/04/2015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25"/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531"/>
              <a:t>Body Level One</a:t>
            </a:r>
          </a:p>
          <a:p>
            <a:pPr lvl="1">
              <a:defRPr sz="1800"/>
            </a:pPr>
            <a:r>
              <a:rPr sz="2531"/>
              <a:t>Body Level Two</a:t>
            </a:r>
          </a:p>
          <a:p>
            <a:pPr lvl="2">
              <a:defRPr sz="1800"/>
            </a:pPr>
            <a:r>
              <a:rPr sz="2531"/>
              <a:t>Body Level Three</a:t>
            </a:r>
          </a:p>
          <a:p>
            <a:pPr lvl="3">
              <a:defRPr sz="1800"/>
            </a:pPr>
            <a:r>
              <a:rPr sz="2531"/>
              <a:t>Body Level Four</a:t>
            </a:r>
          </a:p>
          <a:p>
            <a:pPr lvl="4">
              <a:defRPr sz="1800"/>
            </a:pPr>
            <a:r>
              <a:rPr sz="2531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93130421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15/04/2015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15/04/2015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15/04/2015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15/04/2015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15/04/2015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15/04/2015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15/04/2015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15/04/2015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t>15/04/2015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3" Type="http://schemas.openxmlformats.org/officeDocument/2006/relationships/image" Target="../media/image35.png"/><Relationship Id="rId7" Type="http://schemas.microsoft.com/office/2007/relationships/hdphoto" Target="../media/hdphoto2.wdp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/>
        </p:nvSpPr>
        <p:spPr bwMode="auto">
          <a:xfrm>
            <a:off x="107504" y="1638245"/>
            <a:ext cx="8781125" cy="466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A9E0"/>
              </a:buClr>
              <a:buFontTx/>
              <a:buNone/>
              <a:defRPr sz="2000">
                <a:solidFill>
                  <a:srgbClr val="FFFFFF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6FB2"/>
              </a:buClr>
              <a:buFont typeface="Times" charset="0"/>
              <a:buChar char="•"/>
              <a:defRPr>
                <a:solidFill>
                  <a:srgbClr val="FFFFFF"/>
                </a:solidFill>
                <a:latin typeface="+mn-lt"/>
                <a:ea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>
                <a:solidFill>
                  <a:srgbClr val="FFFFFF"/>
                </a:solidFill>
                <a:latin typeface="+mn-lt"/>
                <a:ea typeface="MS PGothic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FFFFFF"/>
                </a:solidFill>
                <a:latin typeface="+mn-lt"/>
                <a:ea typeface="MS PGothic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FF"/>
                </a:solidFill>
                <a:latin typeface="+mn-lt"/>
                <a:ea typeface="MS PGothic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EEEAFF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EEEAFF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EEEAFF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EEEAFF"/>
                </a:solidFill>
                <a:latin typeface="+mn-lt"/>
                <a:ea typeface="+mn-ea"/>
              </a:defRPr>
            </a:lvl9pPr>
          </a:lstStyle>
          <a:p>
            <a:pPr algn="ctr" eaLnBrk="1" hangingPunct="1"/>
            <a:r>
              <a:rPr lang="fr-FR" dirty="0">
                <a:solidFill>
                  <a:schemeClr val="tx1"/>
                </a:solidFill>
              </a:rPr>
              <a:t>Vsevolod </a:t>
            </a:r>
            <a:r>
              <a:rPr lang="fr-FR" dirty="0" smtClean="0">
                <a:solidFill>
                  <a:schemeClr val="tx1"/>
                </a:solidFill>
              </a:rPr>
              <a:t>Peysakhovich, </a:t>
            </a:r>
            <a:r>
              <a:rPr lang="en-US" dirty="0" smtClean="0">
                <a:solidFill>
                  <a:schemeClr val="tx1"/>
                </a:solidFill>
              </a:rPr>
              <a:t>Christophe Hurter, </a:t>
            </a:r>
            <a:r>
              <a:rPr lang="en-US" dirty="0" err="1" smtClean="0">
                <a:solidFill>
                  <a:schemeClr val="tx1"/>
                </a:solidFill>
              </a:rPr>
              <a:t>Alexandru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Telea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endParaRPr lang="fr-FR" dirty="0" smtClean="0">
              <a:solidFill>
                <a:schemeClr val="tx1"/>
              </a:solidFill>
            </a:endParaRPr>
          </a:p>
        </p:txBody>
      </p:sp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242" y="6168028"/>
            <a:ext cx="2024062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123" y="6146976"/>
            <a:ext cx="1031032" cy="692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979" y="6049987"/>
            <a:ext cx="589926" cy="830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9128" y="68585"/>
            <a:ext cx="897170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b="1" dirty="0" smtClean="0"/>
              <a:t>ADEB: </a:t>
            </a:r>
            <a:r>
              <a:rPr lang="fr-FR" sz="3200" b="1" dirty="0" err="1" smtClean="0"/>
              <a:t>Attribute-Driven</a:t>
            </a:r>
            <a:r>
              <a:rPr lang="fr-FR" sz="3200" b="1" dirty="0" smtClean="0"/>
              <a:t> </a:t>
            </a:r>
            <a:r>
              <a:rPr lang="fr-FR" sz="3200" b="1" dirty="0" err="1" smtClean="0"/>
              <a:t>Edge</a:t>
            </a:r>
            <a:r>
              <a:rPr lang="fr-FR" sz="3200" b="1" dirty="0" smtClean="0"/>
              <a:t> </a:t>
            </a:r>
            <a:r>
              <a:rPr lang="fr-FR" sz="3200" b="1" dirty="0" err="1" smtClean="0"/>
              <a:t>Bundling</a:t>
            </a:r>
            <a:r>
              <a:rPr lang="fr-FR" sz="3200" b="1" dirty="0" smtClean="0"/>
              <a:t> </a:t>
            </a:r>
          </a:p>
          <a:p>
            <a:pPr algn="ctr"/>
            <a:r>
              <a:rPr lang="fr-FR" sz="3200" b="1" dirty="0" smtClean="0"/>
              <a:t>for </a:t>
            </a:r>
            <a:r>
              <a:rPr lang="fr-FR" sz="3200" b="1" dirty="0"/>
              <a:t>General </a:t>
            </a:r>
            <a:r>
              <a:rPr lang="fr-FR" sz="3200" b="1" dirty="0" smtClean="0"/>
              <a:t>Graphs</a:t>
            </a:r>
          </a:p>
          <a:p>
            <a:pPr algn="ctr"/>
            <a:r>
              <a:rPr lang="en-US" sz="3200" b="1" dirty="0" smtClean="0"/>
              <a:t>with </a:t>
            </a:r>
            <a:r>
              <a:rPr lang="en-US" sz="3200" b="1" dirty="0"/>
              <a:t>Applications in Trail Analysis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5717" y="6082163"/>
            <a:ext cx="1058069" cy="76582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1" t="5142" b="63650"/>
          <a:stretch/>
        </p:blipFill>
        <p:spPr>
          <a:xfrm>
            <a:off x="1187686" y="2266367"/>
            <a:ext cx="7056722" cy="177458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2" t="67817" r="337" b="1300"/>
          <a:stretch/>
        </p:blipFill>
        <p:spPr>
          <a:xfrm>
            <a:off x="1132084" y="3963349"/>
            <a:ext cx="7112324" cy="176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12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GitHubParticule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32189"/>
            <a:ext cx="9186113" cy="6890189"/>
          </a:xfrm>
        </p:spPr>
      </p:pic>
    </p:spTree>
    <p:extLst>
      <p:ext uri="{BB962C8B-B14F-4D97-AF65-F5344CB8AC3E}">
        <p14:creationId xmlns:p14="http://schemas.microsoft.com/office/powerpoint/2010/main" val="76802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Air Traffic </a:t>
            </a:r>
            <a:r>
              <a:rPr lang="fr-FR" dirty="0" err="1" smtClean="0"/>
              <a:t>Visualization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sz="3600" dirty="0" smtClean="0"/>
              <a:t>Use-case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774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354639" cy="6858000"/>
          </a:xfrm>
        </p:spPr>
      </p:pic>
    </p:spTree>
    <p:extLst>
      <p:ext uri="{BB962C8B-B14F-4D97-AF65-F5344CB8AC3E}">
        <p14:creationId xmlns:p14="http://schemas.microsoft.com/office/powerpoint/2010/main" val="179893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4076" y="0"/>
            <a:ext cx="7920880" cy="6858000"/>
          </a:xfrm>
        </p:spPr>
      </p:pic>
    </p:spTree>
    <p:extLst>
      <p:ext uri="{BB962C8B-B14F-4D97-AF65-F5344CB8AC3E}">
        <p14:creationId xmlns:p14="http://schemas.microsoft.com/office/powerpoint/2010/main" val="37960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17802" cy="4315618"/>
          </a:xfrm>
        </p:spPr>
      </p:pic>
      <p:sp>
        <p:nvSpPr>
          <p:cNvPr id="11" name="Rectangle 10"/>
          <p:cNvSpPr/>
          <p:nvPr/>
        </p:nvSpPr>
        <p:spPr>
          <a:xfrm>
            <a:off x="4813090" y="1417638"/>
            <a:ext cx="4330910" cy="43156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Espace réservé du contenu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628800"/>
            <a:ext cx="4007382" cy="3888432"/>
          </a:xfrm>
          <a:prstGeom prst="rect">
            <a:avLst/>
          </a:prstGeom>
        </p:spPr>
      </p:pic>
      <p:cxnSp>
        <p:nvCxnSpPr>
          <p:cNvPr id="9" name="Connecteur droit avec flèche 8"/>
          <p:cNvCxnSpPr/>
          <p:nvPr/>
        </p:nvCxnSpPr>
        <p:spPr>
          <a:xfrm>
            <a:off x="4783260" y="1713512"/>
            <a:ext cx="288032" cy="7200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095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17802" cy="4315618"/>
          </a:xfrm>
        </p:spPr>
      </p:pic>
    </p:spTree>
    <p:extLst>
      <p:ext uri="{BB962C8B-B14F-4D97-AF65-F5344CB8AC3E}">
        <p14:creationId xmlns:p14="http://schemas.microsoft.com/office/powerpoint/2010/main" val="407991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Gaze </a:t>
            </a:r>
            <a:r>
              <a:rPr lang="fr-FR" dirty="0" err="1" smtClean="0"/>
              <a:t>Visualization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sz="3600" dirty="0" smtClean="0"/>
              <a:t>Use-Case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706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Raw</a:t>
            </a:r>
            <a:r>
              <a:rPr lang="fr-FR" dirty="0" smtClean="0"/>
              <a:t> Data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21786"/>
            <a:ext cx="8229600" cy="3282791"/>
          </a:xfrm>
        </p:spPr>
      </p:pic>
    </p:spTree>
    <p:extLst>
      <p:ext uri="{BB962C8B-B14F-4D97-AF65-F5344CB8AC3E}">
        <p14:creationId xmlns:p14="http://schemas.microsoft.com/office/powerpoint/2010/main" val="119667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Direction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21786"/>
            <a:ext cx="8229600" cy="3282791"/>
          </a:xfrm>
        </p:spPr>
      </p:pic>
    </p:spTree>
    <p:extLst>
      <p:ext uri="{BB962C8B-B14F-4D97-AF65-F5344CB8AC3E}">
        <p14:creationId xmlns:p14="http://schemas.microsoft.com/office/powerpoint/2010/main" val="299066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Time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21786"/>
            <a:ext cx="8229600" cy="3282791"/>
          </a:xfrm>
        </p:spPr>
      </p:pic>
    </p:spTree>
    <p:extLst>
      <p:ext uri="{BB962C8B-B14F-4D97-AF65-F5344CB8AC3E}">
        <p14:creationId xmlns:p14="http://schemas.microsoft.com/office/powerpoint/2010/main" val="420624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5162176"/>
            <a:ext cx="8291264" cy="11358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/>
              <a:t>Edge bundling techniques trade clutter for overdraw by routing </a:t>
            </a:r>
            <a:r>
              <a:rPr lang="en-US" sz="2800" dirty="0" smtClean="0"/>
              <a:t>related </a:t>
            </a:r>
            <a:r>
              <a:rPr lang="fr-FR" sz="2800" dirty="0" err="1" smtClean="0"/>
              <a:t>edges</a:t>
            </a:r>
            <a:r>
              <a:rPr lang="fr-FR" sz="2800" dirty="0" smtClean="0"/>
              <a:t> </a:t>
            </a:r>
            <a:r>
              <a:rPr lang="fr-FR" sz="2800" dirty="0" err="1"/>
              <a:t>along</a:t>
            </a:r>
            <a:r>
              <a:rPr lang="fr-FR" sz="2800" dirty="0"/>
              <a:t> </a:t>
            </a:r>
            <a:r>
              <a:rPr lang="fr-FR" sz="2800" dirty="0" err="1"/>
              <a:t>similar</a:t>
            </a:r>
            <a:r>
              <a:rPr lang="fr-FR" sz="2800" dirty="0"/>
              <a:t> </a:t>
            </a:r>
            <a:r>
              <a:rPr lang="fr-FR" sz="2800" dirty="0" err="1" smtClean="0"/>
              <a:t>paths</a:t>
            </a:r>
            <a:r>
              <a:rPr lang="fr-FR" sz="2800" dirty="0" smtClean="0"/>
              <a:t> [1].</a:t>
            </a:r>
          </a:p>
        </p:txBody>
      </p:sp>
      <p:sp>
        <p:nvSpPr>
          <p:cNvPr id="6" name="Rectangle 5"/>
          <p:cNvSpPr/>
          <p:nvPr/>
        </p:nvSpPr>
        <p:spPr>
          <a:xfrm>
            <a:off x="4615076" y="6346552"/>
            <a:ext cx="45365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/>
              <a:t>[1] Christophe </a:t>
            </a:r>
            <a:r>
              <a:rPr lang="fr-FR" sz="1400" dirty="0"/>
              <a:t>Hurter, Ozan Ersoy, Alexandru Telea. </a:t>
            </a:r>
            <a:br>
              <a:rPr lang="fr-FR" sz="1400" dirty="0"/>
            </a:br>
            <a:r>
              <a:rPr lang="fr-FR" sz="1400" b="1" dirty="0"/>
              <a:t>Graph </a:t>
            </a:r>
            <a:r>
              <a:rPr lang="fr-FR" sz="1400" b="1" dirty="0" err="1"/>
              <a:t>Bundling</a:t>
            </a:r>
            <a:r>
              <a:rPr lang="fr-FR" sz="1400" b="1" dirty="0"/>
              <a:t> by </a:t>
            </a:r>
            <a:r>
              <a:rPr lang="fr-FR" sz="1400" b="1" dirty="0" err="1"/>
              <a:t>Kernel</a:t>
            </a:r>
            <a:r>
              <a:rPr lang="fr-FR" sz="1400" b="1" dirty="0"/>
              <a:t> </a:t>
            </a:r>
            <a:r>
              <a:rPr lang="fr-FR" sz="1400" b="1" dirty="0" err="1"/>
              <a:t>Density</a:t>
            </a:r>
            <a:r>
              <a:rPr lang="fr-FR" sz="1400" b="1" dirty="0"/>
              <a:t> Estimation. </a:t>
            </a:r>
            <a:r>
              <a:rPr lang="fr-FR" sz="1400" b="1" i="1" dirty="0" err="1" smtClean="0"/>
              <a:t>EuroVis</a:t>
            </a:r>
            <a:r>
              <a:rPr lang="fr-FR" sz="1400" b="1" i="1" dirty="0" smtClean="0"/>
              <a:t> 2012</a:t>
            </a:r>
            <a:endParaRPr lang="en-US" sz="1400" b="1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7032"/>
            <a:ext cx="9144000" cy="511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88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Direction and Time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21786"/>
            <a:ext cx="8229600" cy="3282791"/>
          </a:xfrm>
        </p:spPr>
      </p:pic>
    </p:spTree>
    <p:extLst>
      <p:ext uri="{BB962C8B-B14F-4D97-AF65-F5344CB8AC3E}">
        <p14:creationId xmlns:p14="http://schemas.microsoft.com/office/powerpoint/2010/main" val="416679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32040" y="476672"/>
            <a:ext cx="2746648" cy="1143000"/>
          </a:xfrm>
        </p:spPr>
        <p:txBody>
          <a:bodyPr/>
          <a:lstStyle/>
          <a:p>
            <a:r>
              <a:rPr lang="fr-FR" dirty="0" err="1" smtClean="0"/>
              <a:t>Raw</a:t>
            </a:r>
            <a:r>
              <a:rPr lang="fr-FR" dirty="0" smtClean="0"/>
              <a:t> Data</a:t>
            </a:r>
            <a:endParaRPr lang="fr-FR" dirty="0"/>
          </a:p>
        </p:txBody>
      </p:sp>
      <p:pic>
        <p:nvPicPr>
          <p:cNvPr id="5" name="Espace réservé du contenu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8840"/>
            <a:ext cx="4694447" cy="2573516"/>
          </a:xfrm>
          <a:prstGeom prst="rect">
            <a:avLst/>
          </a:prstGeom>
        </p:spPr>
      </p:pic>
      <p:pic>
        <p:nvPicPr>
          <p:cNvPr id="6" name="Espace réservé du contenu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6724"/>
            <a:ext cx="4694447" cy="2568660"/>
          </a:xfrm>
          <a:prstGeom prst="rect">
            <a:avLst/>
          </a:prstGeom>
        </p:spPr>
      </p:pic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9" y="1"/>
            <a:ext cx="4678738" cy="2564904"/>
          </a:xfrm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4932040" y="2547422"/>
            <a:ext cx="27466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KDEEB</a:t>
            </a:r>
            <a:endParaRPr lang="fr-FR" dirty="0"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4954746" y="5029554"/>
            <a:ext cx="27466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ADEB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8828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chemeClr val="tx2">
                    <a:lumMod val="75000"/>
                  </a:schemeClr>
                </a:solidFill>
              </a:rPr>
              <a:t>Complexity</a:t>
            </a:r>
            <a:r>
              <a:rPr lang="fr-FR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tx2">
                    <a:lumMod val="75000"/>
                  </a:schemeClr>
                </a:solidFill>
              </a:rPr>
              <a:t>same</a:t>
            </a:r>
            <a:r>
              <a:rPr lang="fr-FR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tx2">
                    <a:lumMod val="75000"/>
                  </a:schemeClr>
                </a:solidFill>
              </a:rPr>
              <a:t>than</a:t>
            </a:r>
            <a:r>
              <a:rPr lang="fr-FR" dirty="0" smtClean="0">
                <a:solidFill>
                  <a:schemeClr val="tx2">
                    <a:lumMod val="75000"/>
                  </a:schemeClr>
                </a:solidFill>
              </a:rPr>
              <a:t> KDEEB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The most prominent bundling techniques using </a:t>
            </a:r>
            <a:r>
              <a:rPr lang="en-US" sz="2400" dirty="0" smtClean="0"/>
              <a:t>edge compatibility </a:t>
            </a:r>
            <a:r>
              <a:rPr lang="en-US" sz="2400" dirty="0"/>
              <a:t>measures (beyond edge distance) are </a:t>
            </a:r>
            <a:r>
              <a:rPr lang="en-US" sz="2400" dirty="0" smtClean="0"/>
              <a:t>FDEB [1, 2].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fr-FR" sz="2400" dirty="0" err="1" smtClean="0"/>
              <a:t>Both</a:t>
            </a:r>
            <a:r>
              <a:rPr lang="fr-FR" sz="2400" dirty="0" smtClean="0"/>
              <a:t> </a:t>
            </a:r>
            <a:r>
              <a:rPr lang="en-US" sz="2400" dirty="0" smtClean="0"/>
              <a:t>have </a:t>
            </a:r>
            <a:r>
              <a:rPr lang="en-US" sz="2400" dirty="0"/>
              <a:t>a complexity of 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O(E C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) </a:t>
            </a:r>
            <a:r>
              <a:rPr lang="en-US" sz="2400" dirty="0"/>
              <a:t>where E is the number of edges in </a:t>
            </a:r>
            <a:r>
              <a:rPr lang="en-US" sz="2400" dirty="0" smtClean="0"/>
              <a:t>the input </a:t>
            </a:r>
            <a:r>
              <a:rPr lang="en-US" sz="2400" dirty="0"/>
              <a:t>graph, and C the number of edge sampling-points. </a:t>
            </a: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Our </a:t>
            </a:r>
            <a:r>
              <a:rPr lang="en-US" sz="2400" dirty="0"/>
              <a:t>method, just as KDEEB </a:t>
            </a:r>
            <a:r>
              <a:rPr lang="en-US" sz="2400" dirty="0" smtClean="0"/>
              <a:t>[3], </a:t>
            </a:r>
            <a:r>
              <a:rPr lang="en-US" sz="2400" dirty="0"/>
              <a:t>is 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O(C)</a:t>
            </a:r>
            <a:r>
              <a:rPr lang="en-US" sz="2400" dirty="0"/>
              <a:t>.</a:t>
            </a:r>
          </a:p>
          <a:p>
            <a:endParaRPr lang="en-US" sz="24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255875" y="5023994"/>
            <a:ext cx="756084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+mj-lt"/>
              </a:rPr>
              <a:t>[1] D</a:t>
            </a:r>
            <a:r>
              <a:rPr lang="en-US" sz="1400" dirty="0">
                <a:latin typeface="+mj-lt"/>
              </a:rPr>
              <a:t>. </a:t>
            </a:r>
            <a:r>
              <a:rPr lang="en-US" sz="1400" dirty="0" err="1">
                <a:latin typeface="+mj-lt"/>
              </a:rPr>
              <a:t>Holten</a:t>
            </a:r>
            <a:r>
              <a:rPr lang="en-US" sz="1400" dirty="0">
                <a:latin typeface="+mj-lt"/>
              </a:rPr>
              <a:t> and J. J. van </a:t>
            </a:r>
            <a:r>
              <a:rPr lang="en-US" sz="1400" dirty="0" err="1">
                <a:latin typeface="+mj-lt"/>
              </a:rPr>
              <a:t>Wijk</a:t>
            </a:r>
            <a:r>
              <a:rPr lang="en-US" sz="1400" dirty="0">
                <a:latin typeface="+mj-lt"/>
              </a:rPr>
              <a:t>. Force-directed edge bundling for </a:t>
            </a:r>
            <a:r>
              <a:rPr lang="en-US" sz="1400" dirty="0" smtClean="0">
                <a:latin typeface="+mj-lt"/>
              </a:rPr>
              <a:t>graph visualization.</a:t>
            </a:r>
            <a:br>
              <a:rPr lang="en-US" sz="1400" dirty="0" smtClean="0">
                <a:latin typeface="+mj-lt"/>
              </a:rPr>
            </a:br>
            <a:r>
              <a:rPr lang="en-US" sz="1400" dirty="0" smtClean="0">
                <a:latin typeface="+mj-lt"/>
              </a:rPr>
              <a:t>     CGF</a:t>
            </a:r>
            <a:r>
              <a:rPr lang="en-US" sz="1400" dirty="0">
                <a:latin typeface="+mj-lt"/>
              </a:rPr>
              <a:t>, 28(3):670–677, 2009.</a:t>
            </a:r>
            <a:endParaRPr lang="fr-FR" sz="1400" dirty="0">
              <a:latin typeface="+mj-lt"/>
            </a:endParaRPr>
          </a:p>
          <a:p>
            <a:endParaRPr lang="fr-FR" sz="1400" dirty="0" smtClean="0">
              <a:latin typeface="+mj-lt"/>
            </a:endParaRPr>
          </a:p>
          <a:p>
            <a:r>
              <a:rPr lang="fr-FR" sz="1400" dirty="0" smtClean="0">
                <a:latin typeface="+mj-lt"/>
              </a:rPr>
              <a:t>[2] D. </a:t>
            </a:r>
            <a:r>
              <a:rPr lang="fr-FR" sz="1400" dirty="0" err="1" smtClean="0">
                <a:latin typeface="+mj-lt"/>
              </a:rPr>
              <a:t>Selassie</a:t>
            </a:r>
            <a:r>
              <a:rPr lang="fr-FR" sz="1400" dirty="0" smtClean="0">
                <a:latin typeface="+mj-lt"/>
              </a:rPr>
              <a:t>, B. Heller, and J. Heer. </a:t>
            </a:r>
            <a:r>
              <a:rPr lang="fr-FR" sz="1400" dirty="0" err="1" smtClean="0">
                <a:latin typeface="+mj-lt"/>
              </a:rPr>
              <a:t>Divided</a:t>
            </a:r>
            <a:r>
              <a:rPr lang="fr-FR" sz="1400" dirty="0" smtClean="0">
                <a:latin typeface="+mj-lt"/>
              </a:rPr>
              <a:t> </a:t>
            </a:r>
            <a:r>
              <a:rPr lang="fr-FR" sz="1400" dirty="0" err="1" smtClean="0">
                <a:latin typeface="+mj-lt"/>
              </a:rPr>
              <a:t>edge</a:t>
            </a:r>
            <a:r>
              <a:rPr lang="fr-FR" sz="1400" dirty="0" smtClean="0">
                <a:latin typeface="+mj-lt"/>
              </a:rPr>
              <a:t> </a:t>
            </a:r>
            <a:r>
              <a:rPr lang="fr-FR" sz="1400" dirty="0" err="1" smtClean="0">
                <a:latin typeface="+mj-lt"/>
              </a:rPr>
              <a:t>bundling</a:t>
            </a:r>
            <a:r>
              <a:rPr lang="fr-FR" sz="1400" dirty="0" smtClean="0">
                <a:latin typeface="+mj-lt"/>
              </a:rPr>
              <a:t> for </a:t>
            </a:r>
            <a:r>
              <a:rPr lang="fr-FR" sz="1400" dirty="0" err="1" smtClean="0">
                <a:latin typeface="+mj-lt"/>
              </a:rPr>
              <a:t>directional</a:t>
            </a:r>
            <a:r>
              <a:rPr lang="fr-FR" sz="1400" dirty="0" smtClean="0">
                <a:latin typeface="+mj-lt"/>
              </a:rPr>
              <a:t> network data.  </a:t>
            </a:r>
            <a:br>
              <a:rPr lang="fr-FR" sz="1400" dirty="0" smtClean="0">
                <a:latin typeface="+mj-lt"/>
              </a:rPr>
            </a:br>
            <a:r>
              <a:rPr lang="fr-FR" sz="1400" dirty="0" smtClean="0">
                <a:latin typeface="+mj-lt"/>
              </a:rPr>
              <a:t>     IEEE TVCG, 19(12):754–763, 2011.</a:t>
            </a:r>
          </a:p>
          <a:p>
            <a:endParaRPr lang="fr-FR" sz="1400" dirty="0" smtClean="0">
              <a:latin typeface="+mj-lt"/>
            </a:endParaRPr>
          </a:p>
          <a:p>
            <a:r>
              <a:rPr lang="fr-FR" sz="1400" dirty="0" smtClean="0">
                <a:latin typeface="+mj-lt"/>
              </a:rPr>
              <a:t>[3]  C</a:t>
            </a:r>
            <a:r>
              <a:rPr lang="fr-FR" sz="1400" dirty="0">
                <a:latin typeface="+mj-lt"/>
              </a:rPr>
              <a:t>. Hurter, O. </a:t>
            </a:r>
            <a:r>
              <a:rPr lang="fr-FR" sz="1400" dirty="0" err="1">
                <a:latin typeface="+mj-lt"/>
              </a:rPr>
              <a:t>Ersoy</a:t>
            </a:r>
            <a:r>
              <a:rPr lang="fr-FR" sz="1400" dirty="0">
                <a:latin typeface="+mj-lt"/>
              </a:rPr>
              <a:t>, and A. </a:t>
            </a:r>
            <a:r>
              <a:rPr lang="fr-FR" sz="1400" dirty="0" err="1">
                <a:latin typeface="+mj-lt"/>
              </a:rPr>
              <a:t>Telea</a:t>
            </a:r>
            <a:r>
              <a:rPr lang="fr-FR" sz="1400" dirty="0">
                <a:latin typeface="+mj-lt"/>
              </a:rPr>
              <a:t>. Graph </a:t>
            </a:r>
            <a:r>
              <a:rPr lang="fr-FR" sz="1400" dirty="0" err="1">
                <a:latin typeface="+mj-lt"/>
              </a:rPr>
              <a:t>bundling</a:t>
            </a:r>
            <a:r>
              <a:rPr lang="fr-FR" sz="1400" dirty="0">
                <a:latin typeface="+mj-lt"/>
              </a:rPr>
              <a:t> by </a:t>
            </a:r>
            <a:r>
              <a:rPr lang="fr-FR" sz="1400" dirty="0" err="1">
                <a:latin typeface="+mj-lt"/>
              </a:rPr>
              <a:t>kernel</a:t>
            </a:r>
            <a:r>
              <a:rPr lang="fr-FR" sz="1400" dirty="0">
                <a:latin typeface="+mj-lt"/>
              </a:rPr>
              <a:t> </a:t>
            </a:r>
            <a:r>
              <a:rPr lang="fr-FR" sz="1400" dirty="0" err="1">
                <a:latin typeface="+mj-lt"/>
              </a:rPr>
              <a:t>density</a:t>
            </a:r>
            <a:endParaRPr lang="fr-FR" sz="1400" dirty="0">
              <a:latin typeface="+mj-lt"/>
            </a:endParaRPr>
          </a:p>
          <a:p>
            <a:r>
              <a:rPr lang="fr-FR" sz="1400" dirty="0">
                <a:latin typeface="+mj-lt"/>
              </a:rPr>
              <a:t>estimation. CGF, 31(3):435–443, 2012.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153604" y="2796199"/>
            <a:ext cx="323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</a:t>
            </a:r>
            <a:endParaRPr lang="fr-FR" sz="1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93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-27384"/>
            <a:ext cx="8229600" cy="926976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chemeClr val="tx2">
                    <a:lumMod val="75000"/>
                  </a:schemeClr>
                </a:solidFill>
              </a:rPr>
              <a:t>Performance</a:t>
            </a:r>
            <a:br>
              <a:rPr lang="fr-FR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2400" dirty="0"/>
              <a:t>Implementation C# and OpenGL 1.1, 2.3 GHz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1052736"/>
            <a:ext cx="8856984" cy="514116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US Airline </a:t>
            </a:r>
            <a:r>
              <a:rPr lang="en-US" dirty="0"/>
              <a:t>Dataset : 2101 edges and 205 nodes 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/>
              <a:t>FDEB takes 19 </a:t>
            </a:r>
            <a:r>
              <a:rPr lang="en-US" dirty="0" smtClean="0"/>
              <a:t>seconds, </a:t>
            </a:r>
            <a:r>
              <a:rPr lang="en-US" dirty="0"/>
              <a:t>with 12 sample-points/edge on average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(25K </a:t>
            </a:r>
            <a:r>
              <a:rPr lang="fr-FR" dirty="0" smtClean="0"/>
              <a:t> total </a:t>
            </a:r>
            <a:r>
              <a:rPr lang="en-US" dirty="0" smtClean="0"/>
              <a:t>sampling </a:t>
            </a:r>
            <a:r>
              <a:rPr lang="fr-FR" dirty="0" smtClean="0"/>
              <a:t>points)</a:t>
            </a:r>
          </a:p>
          <a:p>
            <a:endParaRPr lang="fr-FR" dirty="0" smtClean="0"/>
          </a:p>
          <a:p>
            <a:r>
              <a:rPr lang="en-US" dirty="0" smtClean="0"/>
              <a:t>[1] </a:t>
            </a:r>
            <a:r>
              <a:rPr lang="en-US" dirty="0"/>
              <a:t>takes 24 </a:t>
            </a:r>
            <a:r>
              <a:rPr lang="en-US" dirty="0" smtClean="0"/>
              <a:t>seconds, </a:t>
            </a:r>
            <a:r>
              <a:rPr lang="en-US" dirty="0"/>
              <a:t>for a sampling of up to 25 </a:t>
            </a:r>
            <a:r>
              <a:rPr lang="en-US" dirty="0" smtClean="0"/>
              <a:t>points/edge</a:t>
            </a:r>
            <a:br>
              <a:rPr lang="en-US" dirty="0" smtClean="0"/>
            </a:br>
            <a:r>
              <a:rPr lang="en-US" dirty="0" smtClean="0"/>
              <a:t>(75K </a:t>
            </a:r>
            <a:r>
              <a:rPr lang="fr-FR" dirty="0"/>
              <a:t>total </a:t>
            </a:r>
            <a:r>
              <a:rPr lang="en-US" dirty="0"/>
              <a:t>sampling </a:t>
            </a:r>
            <a:r>
              <a:rPr lang="fr-FR" dirty="0" smtClean="0"/>
              <a:t>points)</a:t>
            </a:r>
          </a:p>
          <a:p>
            <a:endParaRPr lang="fr-FR" dirty="0" smtClean="0"/>
          </a:p>
          <a:p>
            <a:r>
              <a:rPr lang="en-US" dirty="0" smtClean="0"/>
              <a:t>KDEEB </a:t>
            </a:r>
            <a:r>
              <a:rPr lang="en-US" dirty="0"/>
              <a:t>takes 0.5 seconds, </a:t>
            </a:r>
            <a:r>
              <a:rPr lang="en-US" dirty="0" smtClean="0"/>
              <a:t>with </a:t>
            </a:r>
            <a:r>
              <a:rPr lang="fr-FR" dirty="0" smtClean="0"/>
              <a:t>86K </a:t>
            </a:r>
            <a:r>
              <a:rPr lang="fr-FR" dirty="0" err="1" smtClean="0"/>
              <a:t>sampling</a:t>
            </a:r>
            <a:r>
              <a:rPr lang="fr-FR" dirty="0" smtClean="0"/>
              <a:t> </a:t>
            </a:r>
            <a:r>
              <a:rPr lang="fr-FR" dirty="0"/>
              <a:t>points</a:t>
            </a:r>
            <a:r>
              <a:rPr lang="fr-FR" dirty="0" smtClean="0"/>
              <a:t>.</a:t>
            </a:r>
          </a:p>
          <a:p>
            <a:r>
              <a:rPr lang="en-US" dirty="0"/>
              <a:t>ADEB takes 1.3 </a:t>
            </a:r>
            <a:r>
              <a:rPr lang="en-US" dirty="0" smtClean="0"/>
              <a:t>seconds, </a:t>
            </a:r>
            <a:r>
              <a:rPr lang="en-US" dirty="0"/>
              <a:t>with </a:t>
            </a:r>
            <a:r>
              <a:rPr lang="fr-FR" dirty="0"/>
              <a:t>86K </a:t>
            </a:r>
            <a:r>
              <a:rPr lang="fr-FR" dirty="0" err="1"/>
              <a:t>sampling</a:t>
            </a:r>
            <a:r>
              <a:rPr lang="fr-FR" dirty="0"/>
              <a:t> points</a:t>
            </a:r>
            <a:r>
              <a:rPr lang="fr-FR" dirty="0" smtClean="0"/>
              <a:t>.</a:t>
            </a:r>
            <a:endParaRPr lang="en-US" dirty="0" smtClean="0"/>
          </a:p>
          <a:p>
            <a:endParaRPr lang="en-US" dirty="0"/>
          </a:p>
          <a:p>
            <a:r>
              <a:rPr lang="en-US" dirty="0"/>
              <a:t>Overall, ADEB is roughly twice as slow as </a:t>
            </a:r>
            <a:r>
              <a:rPr lang="en-US" dirty="0" smtClean="0"/>
              <a:t>the </a:t>
            </a:r>
            <a:r>
              <a:rPr lang="en-US" dirty="0"/>
              <a:t>undirected KDEEB, but about 18 times faster than the </a:t>
            </a:r>
            <a:r>
              <a:rPr lang="en-US" dirty="0" smtClean="0"/>
              <a:t>directional </a:t>
            </a:r>
            <a:r>
              <a:rPr lang="fr-FR" dirty="0" err="1" smtClean="0"/>
              <a:t>method</a:t>
            </a:r>
            <a:r>
              <a:rPr lang="fr-FR" dirty="0" smtClean="0"/>
              <a:t> </a:t>
            </a:r>
            <a:r>
              <a:rPr lang="fr-FR" dirty="0"/>
              <a:t>in [40</a:t>
            </a:r>
            <a:r>
              <a:rPr lang="fr-FR" dirty="0" smtClean="0"/>
              <a:t>].</a:t>
            </a:r>
          </a:p>
          <a:p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3329" y="594928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 smtClean="0"/>
              <a:t>[1] </a:t>
            </a:r>
            <a:r>
              <a:rPr lang="fr-FR" sz="1600" dirty="0"/>
              <a:t>D. </a:t>
            </a:r>
            <a:r>
              <a:rPr lang="fr-FR" sz="1600" dirty="0" err="1"/>
              <a:t>Selassie</a:t>
            </a:r>
            <a:r>
              <a:rPr lang="fr-FR" sz="1600" dirty="0"/>
              <a:t>, B. Heller, and J. Heer. </a:t>
            </a:r>
            <a:r>
              <a:rPr lang="fr-FR" sz="1600" dirty="0" err="1"/>
              <a:t>Divided</a:t>
            </a:r>
            <a:r>
              <a:rPr lang="fr-FR" sz="1600" dirty="0"/>
              <a:t> </a:t>
            </a:r>
            <a:r>
              <a:rPr lang="fr-FR" sz="1600" dirty="0" err="1"/>
              <a:t>edge</a:t>
            </a:r>
            <a:r>
              <a:rPr lang="fr-FR" sz="1600" dirty="0"/>
              <a:t> </a:t>
            </a:r>
            <a:r>
              <a:rPr lang="fr-FR" sz="1600" dirty="0" err="1"/>
              <a:t>bundling</a:t>
            </a:r>
            <a:r>
              <a:rPr lang="fr-FR" sz="1600" dirty="0"/>
              <a:t> for </a:t>
            </a:r>
            <a:r>
              <a:rPr lang="fr-FR" sz="1600" dirty="0" err="1"/>
              <a:t>directional</a:t>
            </a:r>
            <a:r>
              <a:rPr lang="fr-FR" sz="1600" dirty="0"/>
              <a:t> network data.  </a:t>
            </a:r>
            <a:br>
              <a:rPr lang="fr-FR" sz="1600" dirty="0"/>
            </a:br>
            <a:r>
              <a:rPr lang="fr-FR" sz="1600" dirty="0"/>
              <a:t>     IEEE TVCG, 19(12):754–763, 2011</a:t>
            </a:r>
            <a:r>
              <a:rPr lang="fr-FR" sz="1600" dirty="0" smtClean="0"/>
              <a:t>.</a:t>
            </a:r>
          </a:p>
          <a:p>
            <a:r>
              <a:rPr lang="fr-FR" sz="1600" dirty="0" smtClean="0"/>
              <a:t>[2]  </a:t>
            </a:r>
            <a:r>
              <a:rPr lang="fr-FR" sz="1600" dirty="0"/>
              <a:t>C. Hurter, O. </a:t>
            </a:r>
            <a:r>
              <a:rPr lang="fr-FR" sz="1600" dirty="0" err="1"/>
              <a:t>Ersoy</a:t>
            </a:r>
            <a:r>
              <a:rPr lang="fr-FR" sz="1600" dirty="0"/>
              <a:t>, and A. </a:t>
            </a:r>
            <a:r>
              <a:rPr lang="fr-FR" sz="1600" dirty="0" err="1"/>
              <a:t>Telea</a:t>
            </a:r>
            <a:r>
              <a:rPr lang="fr-FR" sz="1600" dirty="0"/>
              <a:t>. Graph </a:t>
            </a:r>
            <a:r>
              <a:rPr lang="fr-FR" sz="1600" dirty="0" err="1"/>
              <a:t>bundling</a:t>
            </a:r>
            <a:r>
              <a:rPr lang="fr-FR" sz="1600" dirty="0"/>
              <a:t> by </a:t>
            </a:r>
            <a:r>
              <a:rPr lang="fr-FR" sz="1600" dirty="0" err="1"/>
              <a:t>kernel</a:t>
            </a:r>
            <a:r>
              <a:rPr lang="fr-FR" sz="1600" dirty="0"/>
              <a:t> </a:t>
            </a:r>
            <a:r>
              <a:rPr lang="fr-FR" sz="1600" dirty="0" err="1" smtClean="0"/>
              <a:t>density</a:t>
            </a:r>
            <a:r>
              <a:rPr lang="fr-FR" sz="1600" dirty="0" smtClean="0"/>
              <a:t> estimation</a:t>
            </a:r>
            <a:r>
              <a:rPr lang="fr-FR" sz="1600" dirty="0"/>
              <a:t>. CGF, 31(3):435–443, 2012.</a:t>
            </a:r>
          </a:p>
          <a:p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351685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564" y="3140968"/>
            <a:ext cx="7848872" cy="3547972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 rot="16200000">
            <a:off x="264054" y="784835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ADEB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 rot="16200000">
            <a:off x="180883" y="4243765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KDEEB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548" y="190554"/>
            <a:ext cx="7952474" cy="323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772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564" y="3140968"/>
            <a:ext cx="7848872" cy="3547972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 rot="16200000">
            <a:off x="264054" y="784835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ADEB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 rot="16200000">
            <a:off x="-296106" y="4243765"/>
            <a:ext cx="1750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FDEB + Direction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056" y="3206643"/>
            <a:ext cx="7732380" cy="3514719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548" y="190554"/>
            <a:ext cx="7952474" cy="323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81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1240" y="20608"/>
            <a:ext cx="8229600" cy="888112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</a:rPr>
              <a:t>Summary of contributions</a:t>
            </a:r>
            <a:endParaRPr lang="en-US" sz="3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254858" y="4293096"/>
            <a:ext cx="8229600" cy="696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</a:rPr>
              <a:t>Future work</a:t>
            </a:r>
            <a:endParaRPr lang="en-US" sz="3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449578" y="4893148"/>
            <a:ext cx="8229600" cy="15736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 err="1"/>
              <a:t>Refined</a:t>
            </a:r>
            <a:r>
              <a:rPr lang="fr-FR" sz="2000" dirty="0"/>
              <a:t> compatibility </a:t>
            </a:r>
            <a:r>
              <a:rPr lang="fr-FR" sz="2000" dirty="0" err="1"/>
              <a:t>metrics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Explore new dynamic datasets (DTI fibers)</a:t>
            </a:r>
          </a:p>
          <a:p>
            <a:r>
              <a:rPr lang="fr-FR" sz="2000" dirty="0" err="1" smtClean="0"/>
              <a:t>Better</a:t>
            </a:r>
            <a:r>
              <a:rPr lang="fr-FR" sz="2000" dirty="0" smtClean="0"/>
              <a:t> </a:t>
            </a:r>
            <a:r>
              <a:rPr lang="fr-FR" sz="2000" dirty="0"/>
              <a:t>spot </a:t>
            </a:r>
            <a:r>
              <a:rPr lang="fr-FR" sz="2000" dirty="0" err="1"/>
              <a:t>specific</a:t>
            </a:r>
            <a:r>
              <a:rPr lang="fr-FR" sz="2000" dirty="0"/>
              <a:t> </a:t>
            </a:r>
            <a:r>
              <a:rPr lang="fr-FR" sz="2000" dirty="0" smtClean="0"/>
              <a:t>patterns (design </a:t>
            </a:r>
            <a:r>
              <a:rPr lang="fr-FR" sz="2000" dirty="0" err="1" smtClean="0"/>
              <a:t>space</a:t>
            </a:r>
            <a:r>
              <a:rPr lang="fr-FR" sz="2000" dirty="0" smtClean="0"/>
              <a:t>)</a:t>
            </a:r>
            <a:endParaRPr lang="en-US" sz="2000" dirty="0" smtClean="0">
              <a:solidFill>
                <a:srgbClr val="00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49578" y="980728"/>
            <a:ext cx="8229600" cy="20162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ADEB is a 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bundling algorithm </a:t>
            </a:r>
            <a:r>
              <a:rPr lang="en-US" sz="2400" dirty="0" smtClean="0"/>
              <a:t>that </a:t>
            </a:r>
            <a:r>
              <a:rPr lang="en-US" sz="2400" dirty="0"/>
              <a:t>creates edge </a:t>
            </a:r>
            <a:r>
              <a:rPr lang="en-US" sz="2400" dirty="0" smtClean="0"/>
              <a:t>bundles from </a:t>
            </a:r>
            <a:r>
              <a:rPr lang="en-US" sz="2400" dirty="0"/>
              <a:t>attributed graphs where edge compatibility can be </a:t>
            </a:r>
            <a:r>
              <a:rPr lang="en-US" sz="2400" dirty="0" smtClean="0"/>
              <a:t>defined by 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one or several attributes</a:t>
            </a:r>
            <a:r>
              <a:rPr lang="en-US" sz="2400" dirty="0"/>
              <a:t>.</a:t>
            </a:r>
            <a:endParaRPr lang="en-US" dirty="0" smtClean="0">
              <a:solidFill>
                <a:srgbClr val="558ED5"/>
              </a:solidFill>
            </a:endParaRPr>
          </a:p>
          <a:p>
            <a:endParaRPr lang="en-US" dirty="0">
              <a:solidFill>
                <a:srgbClr val="558ED5"/>
              </a:solidFill>
            </a:endParaRPr>
          </a:p>
          <a:p>
            <a:pPr marL="0" indent="0">
              <a:buNone/>
            </a:pPr>
            <a:r>
              <a:rPr lang="en-US" sz="2400" dirty="0"/>
              <a:t>ADEB is 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fast</a:t>
            </a:r>
            <a:r>
              <a:rPr lang="en-US" sz="2400" dirty="0"/>
              <a:t>, simple to </a:t>
            </a:r>
            <a:r>
              <a:rPr lang="en-US" sz="2400" dirty="0" smtClean="0"/>
              <a:t>implement, 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scalable</a:t>
            </a:r>
            <a:r>
              <a:rPr lang="en-US" sz="2400" dirty="0"/>
              <a:t>, 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generic</a:t>
            </a:r>
            <a:r>
              <a:rPr lang="en-US" sz="2400" dirty="0"/>
              <a:t>, and could be easily extended to handle </a:t>
            </a:r>
            <a:r>
              <a:rPr lang="en-US" sz="2400" dirty="0" smtClean="0"/>
              <a:t>dynamic </a:t>
            </a:r>
            <a:r>
              <a:rPr lang="fr-FR" sz="2400" dirty="0" smtClean="0"/>
              <a:t>graphs</a:t>
            </a:r>
            <a:r>
              <a:rPr lang="fr-FR" sz="2400" dirty="0"/>
              <a:t>.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159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/>
        </p:nvSpPr>
        <p:spPr bwMode="auto">
          <a:xfrm>
            <a:off x="107504" y="1638245"/>
            <a:ext cx="8781125" cy="466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A9E0"/>
              </a:buClr>
              <a:buFontTx/>
              <a:buNone/>
              <a:defRPr sz="2000">
                <a:solidFill>
                  <a:srgbClr val="FFFFFF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6FB2"/>
              </a:buClr>
              <a:buFont typeface="Times" charset="0"/>
              <a:buChar char="•"/>
              <a:defRPr>
                <a:solidFill>
                  <a:srgbClr val="FFFFFF"/>
                </a:solidFill>
                <a:latin typeface="+mn-lt"/>
                <a:ea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>
                <a:solidFill>
                  <a:srgbClr val="FFFFFF"/>
                </a:solidFill>
                <a:latin typeface="+mn-lt"/>
                <a:ea typeface="MS PGothic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FFFFFF"/>
                </a:solidFill>
                <a:latin typeface="+mn-lt"/>
                <a:ea typeface="MS PGothic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FF"/>
                </a:solidFill>
                <a:latin typeface="+mn-lt"/>
                <a:ea typeface="MS PGothic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EEEAFF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EEEAFF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EEEAFF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EEEAFF"/>
                </a:solidFill>
                <a:latin typeface="+mn-lt"/>
                <a:ea typeface="+mn-ea"/>
              </a:defRPr>
            </a:lvl9pPr>
          </a:lstStyle>
          <a:p>
            <a:pPr algn="ctr" eaLnBrk="1" hangingPunct="1"/>
            <a:r>
              <a:rPr lang="fr-FR" dirty="0">
                <a:solidFill>
                  <a:schemeClr val="tx1"/>
                </a:solidFill>
              </a:rPr>
              <a:t>Vsevolod </a:t>
            </a:r>
            <a:r>
              <a:rPr lang="fr-FR" dirty="0" smtClean="0">
                <a:solidFill>
                  <a:schemeClr val="tx1"/>
                </a:solidFill>
              </a:rPr>
              <a:t>Peysakhovich, </a:t>
            </a:r>
            <a:r>
              <a:rPr lang="en-US" dirty="0" smtClean="0">
                <a:solidFill>
                  <a:schemeClr val="tx1"/>
                </a:solidFill>
              </a:rPr>
              <a:t>Christophe Hurter, </a:t>
            </a:r>
            <a:r>
              <a:rPr lang="en-US" dirty="0" err="1" smtClean="0">
                <a:solidFill>
                  <a:schemeClr val="tx1"/>
                </a:solidFill>
              </a:rPr>
              <a:t>Alexandru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Telea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endParaRPr lang="fr-FR" dirty="0" smtClean="0">
              <a:solidFill>
                <a:schemeClr val="tx1"/>
              </a:solidFill>
            </a:endParaRPr>
          </a:p>
        </p:txBody>
      </p:sp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242" y="6168028"/>
            <a:ext cx="2024062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123" y="6146976"/>
            <a:ext cx="1031032" cy="692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979" y="6049987"/>
            <a:ext cx="589926" cy="830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9128" y="68585"/>
            <a:ext cx="897170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b="1" dirty="0" smtClean="0"/>
              <a:t>ADEB: </a:t>
            </a:r>
            <a:r>
              <a:rPr lang="fr-FR" sz="3200" b="1" dirty="0" err="1" smtClean="0"/>
              <a:t>Attribute-Driven</a:t>
            </a:r>
            <a:r>
              <a:rPr lang="fr-FR" sz="3200" b="1" dirty="0" smtClean="0"/>
              <a:t> </a:t>
            </a:r>
            <a:r>
              <a:rPr lang="fr-FR" sz="3200" b="1" dirty="0" err="1" smtClean="0"/>
              <a:t>Edge</a:t>
            </a:r>
            <a:r>
              <a:rPr lang="fr-FR" sz="3200" b="1" dirty="0" smtClean="0"/>
              <a:t> </a:t>
            </a:r>
            <a:r>
              <a:rPr lang="fr-FR" sz="3200" b="1" dirty="0" err="1" smtClean="0"/>
              <a:t>Bundling</a:t>
            </a:r>
            <a:r>
              <a:rPr lang="fr-FR" sz="3200" b="1" dirty="0" smtClean="0"/>
              <a:t> </a:t>
            </a:r>
          </a:p>
          <a:p>
            <a:pPr algn="ctr"/>
            <a:r>
              <a:rPr lang="fr-FR" sz="3200" b="1" dirty="0" smtClean="0"/>
              <a:t>for </a:t>
            </a:r>
            <a:r>
              <a:rPr lang="fr-FR" sz="3200" b="1" dirty="0"/>
              <a:t>General </a:t>
            </a:r>
            <a:r>
              <a:rPr lang="fr-FR" sz="3200" b="1" dirty="0" smtClean="0"/>
              <a:t>Graphs</a:t>
            </a:r>
          </a:p>
          <a:p>
            <a:pPr algn="ctr"/>
            <a:r>
              <a:rPr lang="en-US" sz="3200" b="1" dirty="0" smtClean="0"/>
              <a:t>with </a:t>
            </a:r>
            <a:r>
              <a:rPr lang="en-US" sz="3200" b="1" dirty="0"/>
              <a:t>Applications in Trail Analysis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5717" y="6082163"/>
            <a:ext cx="1058069" cy="76582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1" t="5142" b="63650"/>
          <a:stretch/>
        </p:blipFill>
        <p:spPr>
          <a:xfrm>
            <a:off x="1187686" y="2266367"/>
            <a:ext cx="7056722" cy="177458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2" t="67817" r="337" b="1300"/>
          <a:stretch/>
        </p:blipFill>
        <p:spPr>
          <a:xfrm>
            <a:off x="1132084" y="3963349"/>
            <a:ext cx="7112324" cy="176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55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8864" y="-18256"/>
            <a:ext cx="8229600" cy="926976"/>
          </a:xfrm>
        </p:spPr>
        <p:txBody>
          <a:bodyPr/>
          <a:lstStyle/>
          <a:p>
            <a:r>
              <a:rPr lang="fr-FR" dirty="0" smtClean="0"/>
              <a:t>Size Artefacts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40" y="1099914"/>
            <a:ext cx="9256752" cy="5785470"/>
          </a:xfrm>
        </p:spPr>
      </p:pic>
    </p:spTree>
    <p:extLst>
      <p:ext uri="{BB962C8B-B14F-4D97-AF65-F5344CB8AC3E}">
        <p14:creationId xmlns:p14="http://schemas.microsoft.com/office/powerpoint/2010/main" val="500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KDEEB Assets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Continuity</a:t>
            </a: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smtClean="0"/>
              <a:t>(iteration = bundling strength)</a:t>
            </a:r>
          </a:p>
          <a:p>
            <a:r>
              <a:rPr lang="fr-FR" b="1" dirty="0" err="1" smtClean="0">
                <a:solidFill>
                  <a:schemeClr val="tx2">
                    <a:lumMod val="75000"/>
                  </a:schemeClr>
                </a:solidFill>
              </a:rPr>
              <a:t>Stability</a:t>
            </a:r>
            <a:r>
              <a:rPr lang="fr-FR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FR" dirty="0" smtClean="0"/>
              <a:t>: </a:t>
            </a:r>
            <a:r>
              <a:rPr lang="fr-FR" dirty="0" err="1" smtClean="0"/>
              <a:t>mean</a:t>
            </a:r>
            <a:r>
              <a:rPr lang="fr-FR" dirty="0" smtClean="0"/>
              <a:t> shift</a:t>
            </a:r>
            <a:r>
              <a:rPr lang="fr-FR" sz="1900" dirty="0" smtClean="0"/>
              <a:t>[1] </a:t>
            </a:r>
            <a:r>
              <a:rPr lang="fr-FR" dirty="0" smtClean="0"/>
              <a:t>converges</a:t>
            </a:r>
          </a:p>
          <a:p>
            <a:r>
              <a:rPr lang="fr-FR" b="1" dirty="0" err="1">
                <a:solidFill>
                  <a:schemeClr val="tx2">
                    <a:lumMod val="75000"/>
                  </a:schemeClr>
                </a:solidFill>
              </a:rPr>
              <a:t>Simplicity</a:t>
            </a:r>
            <a:r>
              <a:rPr lang="fr-FR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FR" dirty="0"/>
              <a:t>and speed</a:t>
            </a:r>
          </a:p>
          <a:p>
            <a:r>
              <a:rPr lang="fr-FR" sz="35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Implicit</a:t>
            </a:r>
            <a:r>
              <a:rPr lang="fr-FR" sz="35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fr-FR" dirty="0" smtClean="0"/>
              <a:t>design</a:t>
            </a:r>
          </a:p>
          <a:p>
            <a:endParaRPr lang="fr-FR" dirty="0"/>
          </a:p>
          <a:p>
            <a:pPr marL="0" indent="0">
              <a:buNone/>
            </a:pPr>
            <a:endParaRPr lang="fr-FR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r>
              <a:rPr lang="fr-FR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Conclusion:</a:t>
            </a:r>
          </a:p>
          <a:p>
            <a:pPr marL="0" indent="0" algn="ctr">
              <a:buNone/>
            </a:pPr>
            <a:r>
              <a:rPr lang="fr-FR" dirty="0" smtClean="0"/>
              <a:t>KDEEB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ideal</a:t>
            </a:r>
            <a:r>
              <a:rPr lang="fr-FR" dirty="0" smtClean="0"/>
              <a:t> for </a:t>
            </a:r>
            <a:r>
              <a:rPr lang="fr-FR" dirty="0" err="1" smtClean="0"/>
              <a:t>bundling</a:t>
            </a:r>
            <a:r>
              <a:rPr lang="fr-FR" dirty="0" smtClean="0"/>
              <a:t> </a:t>
            </a:r>
            <a:r>
              <a:rPr lang="fr-FR" dirty="0" err="1" smtClean="0"/>
              <a:t>changing</a:t>
            </a:r>
            <a:r>
              <a:rPr lang="fr-FR" dirty="0" smtClean="0"/>
              <a:t> graphs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sz="2400" i="1" dirty="0" smtClean="0"/>
              <a:t>- Mouse bundling demo -</a:t>
            </a:r>
            <a:endParaRPr lang="en-US" sz="2400" i="1" dirty="0"/>
          </a:p>
        </p:txBody>
      </p:sp>
      <p:sp>
        <p:nvSpPr>
          <p:cNvPr id="4" name="Rectangle 3"/>
          <p:cNvSpPr/>
          <p:nvPr/>
        </p:nvSpPr>
        <p:spPr>
          <a:xfrm>
            <a:off x="467544" y="3645024"/>
            <a:ext cx="90262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[1] </a:t>
            </a:r>
            <a:r>
              <a:rPr lang="en-US" sz="1600" dirty="0"/>
              <a:t>D. </a:t>
            </a:r>
            <a:r>
              <a:rPr lang="en-US" sz="1600" dirty="0" err="1"/>
              <a:t>Comaniciu</a:t>
            </a:r>
            <a:r>
              <a:rPr lang="en-US" sz="1600" dirty="0"/>
              <a:t> and P. Meer. Mean shift: A robust approach toward feature</a:t>
            </a:r>
          </a:p>
          <a:p>
            <a:r>
              <a:rPr lang="en-US" sz="1600" dirty="0"/>
              <a:t>space analysis. IEEE TPAMI, 24(5):603–619, 2002.</a:t>
            </a:r>
          </a:p>
        </p:txBody>
      </p:sp>
    </p:spTree>
    <p:extLst>
      <p:ext uri="{BB962C8B-B14F-4D97-AF65-F5344CB8AC3E}">
        <p14:creationId xmlns:p14="http://schemas.microsoft.com/office/powerpoint/2010/main" val="244341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Gri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0528" y="-99392"/>
            <a:ext cx="9408220" cy="7056784"/>
          </a:xfrm>
        </p:spPr>
      </p:pic>
    </p:spTree>
    <p:extLst>
      <p:ext uri="{BB962C8B-B14F-4D97-AF65-F5344CB8AC3E}">
        <p14:creationId xmlns:p14="http://schemas.microsoft.com/office/powerpoint/2010/main" val="454079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8631" y="144016"/>
            <a:ext cx="8229600" cy="404664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chemeClr val="tx2">
                    <a:lumMod val="75000"/>
                  </a:schemeClr>
                </a:solidFill>
              </a:rPr>
              <a:t>KDEEB pipeline</a:t>
            </a:r>
            <a:endParaRPr lang="en-US" sz="31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66" y="908720"/>
            <a:ext cx="8926130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0" y="2646754"/>
            <a:ext cx="2019229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342" y="2656596"/>
            <a:ext cx="2202642" cy="2284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797152"/>
            <a:ext cx="2032909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461" y="2638754"/>
            <a:ext cx="2182779" cy="2163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89"/>
          <a:stretch/>
        </p:blipFill>
        <p:spPr bwMode="auto">
          <a:xfrm>
            <a:off x="6780419" y="2561597"/>
            <a:ext cx="2371533" cy="2352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ight Arrow 9"/>
          <p:cNvSpPr/>
          <p:nvPr/>
        </p:nvSpPr>
        <p:spPr bwMode="auto">
          <a:xfrm>
            <a:off x="1835696" y="4320512"/>
            <a:ext cx="609600" cy="457200"/>
          </a:xfrm>
          <a:prstGeom prst="rightArrow">
            <a:avLst/>
          </a:prstGeom>
          <a:solidFill>
            <a:srgbClr val="7575D1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Right Arrow 9"/>
          <p:cNvSpPr/>
          <p:nvPr/>
        </p:nvSpPr>
        <p:spPr bwMode="auto">
          <a:xfrm>
            <a:off x="4123184" y="4367848"/>
            <a:ext cx="609600" cy="457200"/>
          </a:xfrm>
          <a:prstGeom prst="rightArrow">
            <a:avLst/>
          </a:prstGeom>
          <a:solidFill>
            <a:srgbClr val="7575D1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Right Arrow 9"/>
          <p:cNvSpPr/>
          <p:nvPr/>
        </p:nvSpPr>
        <p:spPr bwMode="auto">
          <a:xfrm>
            <a:off x="6475619" y="4472912"/>
            <a:ext cx="609600" cy="457200"/>
          </a:xfrm>
          <a:prstGeom prst="rightArrow">
            <a:avLst/>
          </a:prstGeom>
          <a:solidFill>
            <a:srgbClr val="7575D1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354" y="4941168"/>
            <a:ext cx="1811772" cy="1817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337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/>
            </a:pPr>
            <a:r>
              <a:rPr sz="4800" dirty="0"/>
              <a:t>ADEB design rationale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16291"/>
          </a:xfrm>
          <a:prstGeom prst="rect">
            <a:avLst/>
          </a:prstGeom>
        </p:spPr>
        <p:txBody>
          <a:bodyPr/>
          <a:lstStyle/>
          <a:p>
            <a:pPr marL="0" lvl="0" indent="0">
              <a:buNone/>
              <a:defRPr sz="1800"/>
            </a:pPr>
            <a:r>
              <a:rPr lang="en-US" sz="2531" dirty="0" smtClean="0"/>
              <a:t>KDEEB: Edges are attracted toward </a:t>
            </a:r>
            <a:r>
              <a:rPr lang="en-US" sz="253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dense</a:t>
            </a:r>
            <a:r>
              <a:rPr lang="en-US" sz="2531" dirty="0" smtClean="0"/>
              <a:t> neighborhood</a:t>
            </a:r>
          </a:p>
          <a:p>
            <a:pPr marL="0" lvl="0" indent="0">
              <a:buNone/>
              <a:defRPr sz="1800"/>
            </a:pPr>
            <a:endParaRPr lang="en-US" sz="2531" dirty="0" smtClean="0"/>
          </a:p>
          <a:p>
            <a:pPr marL="0" lvl="0" indent="0">
              <a:buNone/>
              <a:defRPr sz="1800"/>
            </a:pPr>
            <a:r>
              <a:rPr lang="en-US" sz="2531" dirty="0" smtClean="0"/>
              <a:t>ADEB: Edges are attracted toward </a:t>
            </a:r>
            <a:r>
              <a:rPr lang="en-US" sz="253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dense</a:t>
            </a:r>
            <a:r>
              <a:rPr lang="en-US" sz="2531" dirty="0" smtClean="0"/>
              <a:t> and </a:t>
            </a:r>
            <a:r>
              <a:rPr lang="en-US" sz="253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compatible</a:t>
            </a:r>
            <a:r>
              <a:rPr lang="en-US" sz="2531" dirty="0" smtClean="0"/>
              <a:t>      	neighborhood</a:t>
            </a:r>
          </a:p>
          <a:p>
            <a:pPr marL="0" lvl="0" indent="0">
              <a:buNone/>
              <a:defRPr sz="1800"/>
            </a:pPr>
            <a:endParaRPr lang="en-US" sz="2531" dirty="0" smtClean="0"/>
          </a:p>
          <a:p>
            <a:pPr marL="0" lvl="0" indent="0">
              <a:buNone/>
              <a:defRPr sz="1800"/>
            </a:pPr>
            <a:endParaRPr lang="en-US" sz="2531" dirty="0" smtClean="0"/>
          </a:p>
          <a:p>
            <a:pPr marL="0" lvl="0" indent="0">
              <a:buNone/>
              <a:defRPr sz="1800"/>
            </a:pPr>
            <a:r>
              <a:rPr lang="en-US" sz="2531" dirty="0" smtClean="0"/>
              <a:t>How make the compatibility criteria scalable?</a:t>
            </a:r>
            <a:endParaRPr lang="en-US" sz="2531" dirty="0"/>
          </a:p>
        </p:txBody>
      </p:sp>
    </p:spTree>
    <p:extLst>
      <p:ext uri="{BB962C8B-B14F-4D97-AF65-F5344CB8AC3E}">
        <p14:creationId xmlns:p14="http://schemas.microsoft.com/office/powerpoint/2010/main" val="22164297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764704"/>
            <a:ext cx="3223341" cy="1580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06"/>
          <a:stretch/>
        </p:blipFill>
        <p:spPr bwMode="auto">
          <a:xfrm>
            <a:off x="35496" y="2276872"/>
            <a:ext cx="2582881" cy="117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315533"/>
            <a:ext cx="2976992" cy="1459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E:\Cloud\AcceptedPapers\Eurovis 2012\images\animation\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348089"/>
            <a:ext cx="2626702" cy="1224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453025" y="17491"/>
            <a:ext cx="8229600" cy="891229"/>
          </a:xfrm>
        </p:spPr>
        <p:txBody>
          <a:bodyPr>
            <a:normAutofit/>
          </a:bodyPr>
          <a:lstStyle/>
          <a:p>
            <a:r>
              <a:rPr lang="fr-FR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fr-FR" dirty="0">
                <a:solidFill>
                  <a:schemeClr val="tx2">
                    <a:lumMod val="75000"/>
                  </a:schemeClr>
                </a:solidFill>
              </a:rPr>
              <a:t>KDEEB </a:t>
            </a:r>
            <a:r>
              <a:rPr lang="fr-FR" dirty="0" smtClean="0">
                <a:solidFill>
                  <a:schemeClr val="tx2">
                    <a:lumMod val="75000"/>
                  </a:schemeClr>
                </a:solidFill>
              </a:rPr>
              <a:t>: </a:t>
            </a:r>
            <a:r>
              <a:rPr lang="fr-FR" dirty="0" err="1" smtClean="0">
                <a:solidFill>
                  <a:schemeClr val="tx2">
                    <a:lumMod val="75000"/>
                  </a:schemeClr>
                </a:solidFill>
              </a:rPr>
              <a:t>Mean</a:t>
            </a:r>
            <a:r>
              <a:rPr lang="fr-FR" dirty="0" smtClean="0">
                <a:solidFill>
                  <a:schemeClr val="tx2">
                    <a:lumMod val="75000"/>
                  </a:schemeClr>
                </a:solidFill>
              </a:rPr>
              <a:t> Shift and </a:t>
            </a:r>
            <a:r>
              <a:rPr lang="fr-FR" dirty="0" err="1" smtClean="0">
                <a:solidFill>
                  <a:schemeClr val="tx2">
                    <a:lumMod val="75000"/>
                  </a:schemeClr>
                </a:solidFill>
              </a:rPr>
              <a:t>Bundling</a:t>
            </a:r>
            <a:r>
              <a:rPr lang="fr-FR" dirty="0">
                <a:solidFill>
                  <a:schemeClr val="tx2">
                    <a:lumMod val="75000"/>
                  </a:schemeClr>
                </a:solidFill>
              </a:rPr>
              <a:t>*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U-Turn Arrow 1"/>
          <p:cNvSpPr/>
          <p:nvPr/>
        </p:nvSpPr>
        <p:spPr>
          <a:xfrm>
            <a:off x="4139952" y="2204864"/>
            <a:ext cx="720080" cy="389430"/>
          </a:xfrm>
          <a:prstGeom prst="uturnArrow">
            <a:avLst>
              <a:gd name="adj1" fmla="val 29295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rgbClr val="7575D1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</a:effectLst>
        </p:spPr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3528" y="3447391"/>
            <a:ext cx="17958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/>
              <a:t>u</a:t>
            </a:r>
            <a:r>
              <a:rPr lang="fr-FR" dirty="0" err="1" smtClean="0"/>
              <a:t>nbundled</a:t>
            </a:r>
            <a:r>
              <a:rPr lang="fr-FR" dirty="0" smtClean="0"/>
              <a:t> graph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563888" y="2771636"/>
            <a:ext cx="19678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/>
              <a:t>e</a:t>
            </a:r>
            <a:r>
              <a:rPr lang="fr-FR" dirty="0" err="1" smtClean="0"/>
              <a:t>dge</a:t>
            </a:r>
            <a:r>
              <a:rPr lang="fr-FR" dirty="0" smtClean="0"/>
              <a:t> </a:t>
            </a:r>
            <a:r>
              <a:rPr lang="fr-FR" dirty="0" err="1" smtClean="0"/>
              <a:t>density</a:t>
            </a:r>
            <a:r>
              <a:rPr lang="fr-FR" dirty="0" smtClean="0"/>
              <a:t> signal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7236296" y="3573016"/>
            <a:ext cx="1553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/>
              <a:t>b</a:t>
            </a:r>
            <a:r>
              <a:rPr lang="fr-FR" dirty="0" err="1" smtClean="0"/>
              <a:t>undled</a:t>
            </a:r>
            <a:r>
              <a:rPr lang="fr-FR" dirty="0" smtClean="0"/>
              <a:t> graph</a:t>
            </a:r>
            <a:endParaRPr lang="en-US" dirty="0"/>
          </a:p>
        </p:txBody>
      </p:sp>
      <p:sp>
        <p:nvSpPr>
          <p:cNvPr id="11" name="Right Arrow 10"/>
          <p:cNvSpPr/>
          <p:nvPr/>
        </p:nvSpPr>
        <p:spPr bwMode="auto">
          <a:xfrm>
            <a:off x="2684502" y="2644598"/>
            <a:ext cx="609600" cy="457200"/>
          </a:xfrm>
          <a:prstGeom prst="rightArrow">
            <a:avLst/>
          </a:prstGeom>
          <a:solidFill>
            <a:srgbClr val="7575D1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Right Arrow 11"/>
          <p:cNvSpPr/>
          <p:nvPr/>
        </p:nvSpPr>
        <p:spPr bwMode="auto">
          <a:xfrm>
            <a:off x="5950878" y="2718049"/>
            <a:ext cx="609600" cy="457200"/>
          </a:xfrm>
          <a:prstGeom prst="rightArrow">
            <a:avLst/>
          </a:prstGeom>
          <a:solidFill>
            <a:srgbClr val="7575D1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" name="U-Turn Arrow 1"/>
          <p:cNvSpPr/>
          <p:nvPr/>
        </p:nvSpPr>
        <p:spPr>
          <a:xfrm rot="10800000">
            <a:off x="4112847" y="3074366"/>
            <a:ext cx="704651" cy="354633"/>
          </a:xfrm>
          <a:prstGeom prst="uturnArrow">
            <a:avLst>
              <a:gd name="adj1" fmla="val 29295"/>
              <a:gd name="adj2" fmla="val 25000"/>
              <a:gd name="adj3" fmla="val 31328"/>
              <a:gd name="adj4" fmla="val 43750"/>
              <a:gd name="adj5" fmla="val 100000"/>
            </a:avLst>
          </a:prstGeom>
          <a:solidFill>
            <a:srgbClr val="7575D1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</a:effectLst>
        </p:spPr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869050" y="2492896"/>
            <a:ext cx="1261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err="1" smtClean="0">
                <a:solidFill>
                  <a:srgbClr val="0000FF"/>
                </a:solidFill>
              </a:rPr>
              <a:t>sharpening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7" name="Rectangle à coins arrondis 6"/>
          <p:cNvSpPr/>
          <p:nvPr/>
        </p:nvSpPr>
        <p:spPr>
          <a:xfrm>
            <a:off x="1001074" y="4809350"/>
            <a:ext cx="7632848" cy="129614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If </a:t>
            </a:r>
            <a:r>
              <a:rPr lang="en-US" sz="2800" dirty="0"/>
              <a:t>bundling </a:t>
            </a:r>
            <a:r>
              <a:rPr lang="en-US" sz="2800" b="1" dirty="0"/>
              <a:t>sharpens</a:t>
            </a:r>
            <a:r>
              <a:rPr lang="en-US" sz="2800" dirty="0"/>
              <a:t> the </a:t>
            </a:r>
            <a:r>
              <a:rPr lang="en-US" sz="2800" b="1" dirty="0"/>
              <a:t>edge density</a:t>
            </a:r>
            <a:r>
              <a:rPr lang="en-US" sz="2800" dirty="0"/>
              <a:t>, then</a:t>
            </a:r>
          </a:p>
          <a:p>
            <a:pPr algn="ctr"/>
            <a:r>
              <a:rPr lang="en-US" sz="2800" b="1" dirty="0"/>
              <a:t>sharpening</a:t>
            </a:r>
            <a:r>
              <a:rPr lang="en-US" sz="2800" dirty="0"/>
              <a:t> the edge density should </a:t>
            </a:r>
            <a:r>
              <a:rPr lang="en-US" sz="2800" b="1" dirty="0"/>
              <a:t>bundle</a:t>
            </a:r>
            <a:endParaRPr lang="fr-FR" sz="2800" b="1" dirty="0"/>
          </a:p>
          <a:p>
            <a:pPr algn="ctr"/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216024" y="6228601"/>
            <a:ext cx="91085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/>
              <a:t>*</a:t>
            </a:r>
            <a:r>
              <a:rPr lang="fr-FR" sz="1600" dirty="0" smtClean="0"/>
              <a:t>Christophe </a:t>
            </a:r>
            <a:r>
              <a:rPr lang="fr-FR" sz="1600" dirty="0"/>
              <a:t>Hurter, Ozan Ersoy, Alexandru </a:t>
            </a:r>
            <a:r>
              <a:rPr lang="fr-FR" sz="1600" dirty="0" err="1"/>
              <a:t>Telea</a:t>
            </a:r>
            <a:r>
              <a:rPr lang="fr-FR" sz="1600" dirty="0"/>
              <a:t>. </a:t>
            </a:r>
            <a:r>
              <a:rPr lang="fr-FR" sz="1600" b="1" dirty="0" smtClean="0"/>
              <a:t>Graph </a:t>
            </a:r>
            <a:r>
              <a:rPr lang="fr-FR" sz="1600" b="1" dirty="0" err="1"/>
              <a:t>Bundling</a:t>
            </a:r>
            <a:r>
              <a:rPr lang="fr-FR" sz="1600" b="1" dirty="0"/>
              <a:t> by </a:t>
            </a:r>
            <a:r>
              <a:rPr lang="fr-FR" sz="1600" b="1" dirty="0" err="1"/>
              <a:t>Kernel</a:t>
            </a:r>
            <a:r>
              <a:rPr lang="fr-FR" sz="1600" b="1" dirty="0"/>
              <a:t> </a:t>
            </a:r>
            <a:r>
              <a:rPr lang="fr-FR" sz="1600" b="1" dirty="0" err="1"/>
              <a:t>Density</a:t>
            </a:r>
            <a:r>
              <a:rPr lang="fr-FR" sz="1600" b="1" dirty="0"/>
              <a:t> Estimation. </a:t>
            </a:r>
            <a:r>
              <a:rPr lang="fr-FR" sz="1600" dirty="0"/>
              <a:t/>
            </a:r>
            <a:br>
              <a:rPr lang="fr-FR" sz="1600" dirty="0"/>
            </a:br>
            <a:r>
              <a:rPr lang="fr-FR" sz="1600" i="1" dirty="0"/>
              <a:t>(</a:t>
            </a:r>
            <a:r>
              <a:rPr lang="fr-FR" sz="1600" i="1" dirty="0" err="1"/>
              <a:t>EuroVis</a:t>
            </a:r>
            <a:r>
              <a:rPr lang="fr-FR" sz="1600" i="1" dirty="0"/>
              <a:t> 2012). Computer </a:t>
            </a:r>
            <a:r>
              <a:rPr lang="fr-FR" sz="1600" i="1" dirty="0" err="1"/>
              <a:t>Graphics</a:t>
            </a:r>
            <a:r>
              <a:rPr lang="fr-FR" sz="1600" i="1" dirty="0"/>
              <a:t> Forum 31, 3pt1 (</a:t>
            </a:r>
            <a:r>
              <a:rPr lang="fr-FR" sz="1600" i="1" dirty="0" err="1"/>
              <a:t>june</a:t>
            </a:r>
            <a:r>
              <a:rPr lang="fr-FR" sz="1600" i="1" dirty="0"/>
              <a:t> 2012) p</a:t>
            </a:r>
            <a:r>
              <a:rPr lang="fr-FR" sz="1600" dirty="0"/>
              <a:t>865-874.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6617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fr-FR" dirty="0" err="1" smtClean="0"/>
              <a:t>Edge</a:t>
            </a:r>
            <a:r>
              <a:rPr lang="fr-FR" dirty="0" smtClean="0"/>
              <a:t> </a:t>
            </a:r>
            <a:r>
              <a:rPr lang="fr-FR" dirty="0" err="1" smtClean="0"/>
              <a:t>Density</a:t>
            </a:r>
            <a:r>
              <a:rPr lang="fr-FR" dirty="0" smtClean="0"/>
              <a:t> (convolution)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2069" y="902283"/>
            <a:ext cx="4400550" cy="97155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9013" y="3343039"/>
            <a:ext cx="4695825" cy="942975"/>
          </a:xfrm>
          <a:prstGeom prst="rect">
            <a:avLst/>
          </a:prstGeom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137608" y="2668414"/>
            <a:ext cx="8229600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err="1" smtClean="0"/>
              <a:t>Edge</a:t>
            </a:r>
            <a:r>
              <a:rPr lang="fr-FR" dirty="0" smtClean="0"/>
              <a:t> Advection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5756" y="5733256"/>
            <a:ext cx="6057900" cy="971550"/>
          </a:xfrm>
          <a:prstGeom prst="rect">
            <a:avLst/>
          </a:prstGeom>
        </p:spPr>
      </p:pic>
      <p:sp>
        <p:nvSpPr>
          <p:cNvPr id="8" name="Titre 1"/>
          <p:cNvSpPr txBox="1">
            <a:spLocks/>
          </p:cNvSpPr>
          <p:nvPr/>
        </p:nvSpPr>
        <p:spPr>
          <a:xfrm>
            <a:off x="107504" y="5171182"/>
            <a:ext cx="8229600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Direction </a:t>
            </a:r>
            <a:r>
              <a:rPr lang="fr-FR" dirty="0" err="1" smtClean="0"/>
              <a:t>Compability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9185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2696"/>
            <a:ext cx="9172929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24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" y="1844824"/>
            <a:ext cx="9072096" cy="3476798"/>
          </a:xfrm>
        </p:spPr>
      </p:pic>
    </p:spTree>
    <p:extLst>
      <p:ext uri="{BB962C8B-B14F-4D97-AF65-F5344CB8AC3E}">
        <p14:creationId xmlns:p14="http://schemas.microsoft.com/office/powerpoint/2010/main" val="301439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25"/>
              <a:t>Generalized bundling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1" y="4115113"/>
            <a:ext cx="8784977" cy="126467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988840"/>
            <a:ext cx="82296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6939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1722</TotalTime>
  <Words>706</Words>
  <Application>Microsoft Office PowerPoint</Application>
  <PresentationFormat>Affichage à l'écran (4:3)</PresentationFormat>
  <Paragraphs>132</Paragraphs>
  <Slides>30</Slides>
  <Notes>12</Notes>
  <HiddenSlides>0</HiddenSlides>
  <MMClips>2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4" baseType="lpstr">
      <vt:lpstr>MS PGothic</vt:lpstr>
      <vt:lpstr>Arial</vt:lpstr>
      <vt:lpstr>Calibri</vt:lpstr>
      <vt:lpstr>Thème Office</vt:lpstr>
      <vt:lpstr>Présentation PowerPoint</vt:lpstr>
      <vt:lpstr>Présentation PowerPoint</vt:lpstr>
      <vt:lpstr>Présentation PowerPoint</vt:lpstr>
      <vt:lpstr>ADEB design rationale</vt:lpstr>
      <vt:lpstr> KDEEB : Mean Shift and Bundling*</vt:lpstr>
      <vt:lpstr>Edge Density (convolution)</vt:lpstr>
      <vt:lpstr>Présentation PowerPoint</vt:lpstr>
      <vt:lpstr>Présentation PowerPoint</vt:lpstr>
      <vt:lpstr>Generalized bundling </vt:lpstr>
      <vt:lpstr>Présentation PowerPoint</vt:lpstr>
      <vt:lpstr>Air Traffic Visualization Use-case</vt:lpstr>
      <vt:lpstr>Présentation PowerPoint</vt:lpstr>
      <vt:lpstr>Présentation PowerPoint</vt:lpstr>
      <vt:lpstr>Présentation PowerPoint</vt:lpstr>
      <vt:lpstr>Présentation PowerPoint</vt:lpstr>
      <vt:lpstr>Gaze Visualization Use-Case</vt:lpstr>
      <vt:lpstr>Raw Data</vt:lpstr>
      <vt:lpstr>Direction</vt:lpstr>
      <vt:lpstr>Time</vt:lpstr>
      <vt:lpstr>Direction and Time</vt:lpstr>
      <vt:lpstr>Raw Data</vt:lpstr>
      <vt:lpstr>Complexity same than KDEEB</vt:lpstr>
      <vt:lpstr>Performance Implementation C# and OpenGL 1.1, 2.3 GHz</vt:lpstr>
      <vt:lpstr>Présentation PowerPoint</vt:lpstr>
      <vt:lpstr>Présentation PowerPoint</vt:lpstr>
      <vt:lpstr>Summary of contributions</vt:lpstr>
      <vt:lpstr>Présentation PowerPoint</vt:lpstr>
      <vt:lpstr>Size Artefacts</vt:lpstr>
      <vt:lpstr>KDEEB Assets</vt:lpstr>
      <vt:lpstr>KDEEB pipeline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Christophe Hurter</dc:creator>
  <cp:lastModifiedBy>hurter@cena.fr</cp:lastModifiedBy>
  <cp:revision>156</cp:revision>
  <dcterms:created xsi:type="dcterms:W3CDTF">2012-05-16T14:05:28Z</dcterms:created>
  <dcterms:modified xsi:type="dcterms:W3CDTF">2015-04-15T03:56:24Z</dcterms:modified>
</cp:coreProperties>
</file>